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70" r:id="rId6"/>
    <p:sldId id="260" r:id="rId7"/>
    <p:sldId id="261" r:id="rId8"/>
    <p:sldId id="262" r:id="rId9"/>
    <p:sldId id="263" r:id="rId10"/>
    <p:sldId id="264" r:id="rId11"/>
    <p:sldId id="265" r:id="rId12"/>
    <p:sldId id="271" r:id="rId13"/>
    <p:sldId id="272" r:id="rId14"/>
    <p:sldId id="266" r:id="rId15"/>
    <p:sldId id="267" r:id="rId16"/>
    <p:sldId id="268" r:id="rId17"/>
  </p:sldIdLst>
  <p:sldSz cx="18288000" cy="10287000"/>
  <p:notesSz cx="6858000" cy="9144000"/>
  <p:embeddedFontLst>
    <p:embeddedFont>
      <p:font typeface="Calibri" panose="020F0502020204030204" pitchFamily="34" charset="0"/>
      <p:regular r:id="rId18"/>
      <p:bold r:id="rId19"/>
      <p:italic r:id="rId20"/>
      <p:boldItalic r:id="rId21"/>
    </p:embeddedFont>
    <p:embeddedFont>
      <p:font typeface="Garet" pitchFamily="2" charset="77"/>
      <p:regular r:id="rId22"/>
    </p:embeddedFont>
    <p:embeddedFont>
      <p:font typeface="Garet Bold" pitchFamily="2" charset="77"/>
      <p:regular r:id="rId23"/>
      <p:bold r:id="rId24"/>
    </p:embeddedFont>
    <p:embeddedFont>
      <p:font typeface="Garet Book" pitchFamily="2" charset="77"/>
      <p:regular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452" autoAdjust="0"/>
    <p:restoredTop sz="94607" autoAdjust="0"/>
  </p:normalViewPr>
  <p:slideViewPr>
    <p:cSldViewPr>
      <p:cViewPr varScale="1">
        <p:scale>
          <a:sx n="64" d="100"/>
          <a:sy n="64" d="100"/>
        </p:scale>
        <p:origin x="192" y="76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8.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2/11/23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2/11/23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2/11/23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2/11/23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2/11/23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2/11/23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2/11/23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2/11/23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2/11/23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2/11/23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2/11/23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2/11/23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8.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 Id="rId5" Type="http://schemas.openxmlformats.org/officeDocument/2006/relationships/image" Target="../media/image8.sv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 Id="rId5" Type="http://schemas.openxmlformats.org/officeDocument/2006/relationships/image" Target="../media/image8.sv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1028700" y="508039"/>
            <a:ext cx="2860424" cy="2706185"/>
          </a:xfrm>
          <a:prstGeom prst="rect">
            <a:avLst/>
          </a:prstGeom>
        </p:spPr>
      </p:pic>
      <p:pic>
        <p:nvPicPr>
          <p:cNvPr id="3" name="Picture 3"/>
          <p:cNvPicPr>
            <a:picLocks noChangeAspect="1"/>
          </p:cNvPicPr>
          <p:nvPr/>
        </p:nvPicPr>
        <p:blipFill>
          <a:blip r:embed="rId3"/>
          <a:srcRect/>
          <a:stretch>
            <a:fillRect/>
          </a:stretch>
        </p:blipFill>
        <p:spPr>
          <a:xfrm>
            <a:off x="13567732" y="1019600"/>
            <a:ext cx="3341373" cy="1683062"/>
          </a:xfrm>
          <a:prstGeom prst="rect">
            <a:avLst/>
          </a:prstGeom>
        </p:spPr>
      </p:pic>
      <p:sp>
        <p:nvSpPr>
          <p:cNvPr id="4" name="TextBox 4"/>
          <p:cNvSpPr txBox="1"/>
          <p:nvPr/>
        </p:nvSpPr>
        <p:spPr>
          <a:xfrm>
            <a:off x="2211044" y="3414359"/>
            <a:ext cx="14105640" cy="5685646"/>
          </a:xfrm>
          <a:prstGeom prst="rect">
            <a:avLst/>
          </a:prstGeom>
        </p:spPr>
        <p:txBody>
          <a:bodyPr lIns="0" tIns="0" rIns="0" bIns="0" rtlCol="0" anchor="t">
            <a:spAutoFit/>
          </a:bodyPr>
          <a:lstStyle/>
          <a:p>
            <a:pPr algn="ctr">
              <a:lnSpc>
                <a:spcPts val="3979"/>
              </a:lnSpc>
              <a:spcBef>
                <a:spcPct val="0"/>
              </a:spcBef>
            </a:pPr>
            <a:r>
              <a:rPr lang="en-US" sz="3061">
                <a:solidFill>
                  <a:srgbClr val="000000"/>
                </a:solidFill>
                <a:latin typeface="Garet"/>
              </a:rPr>
              <a:t>A State Level</a:t>
            </a:r>
          </a:p>
          <a:p>
            <a:pPr algn="ctr">
              <a:lnSpc>
                <a:spcPts val="3979"/>
              </a:lnSpc>
              <a:spcBef>
                <a:spcPct val="0"/>
              </a:spcBef>
            </a:pPr>
            <a:r>
              <a:rPr lang="en-US" sz="3061">
                <a:solidFill>
                  <a:srgbClr val="000000"/>
                </a:solidFill>
                <a:latin typeface="Garet"/>
              </a:rPr>
              <a:t>AAZADI KA AMRIT MAHOTSAV HACKATHON-2022</a:t>
            </a:r>
          </a:p>
          <a:p>
            <a:pPr algn="ctr">
              <a:lnSpc>
                <a:spcPts val="3979"/>
              </a:lnSpc>
              <a:spcBef>
                <a:spcPct val="0"/>
              </a:spcBef>
            </a:pPr>
            <a:r>
              <a:rPr lang="en-US" sz="3061">
                <a:solidFill>
                  <a:srgbClr val="000000"/>
                </a:solidFill>
                <a:latin typeface="Garet"/>
              </a:rPr>
              <a:t>Organized by Education Department (Higher and Technical) Government of Gujarat</a:t>
            </a:r>
          </a:p>
          <a:p>
            <a:pPr algn="ctr">
              <a:lnSpc>
                <a:spcPts val="3979"/>
              </a:lnSpc>
              <a:spcBef>
                <a:spcPct val="0"/>
              </a:spcBef>
            </a:pPr>
            <a:endParaRPr lang="en-US" sz="3061">
              <a:solidFill>
                <a:srgbClr val="000000"/>
              </a:solidFill>
              <a:latin typeface="Garet"/>
            </a:endParaRPr>
          </a:p>
          <a:p>
            <a:pPr algn="ctr">
              <a:lnSpc>
                <a:spcPts val="3979"/>
              </a:lnSpc>
              <a:spcBef>
                <a:spcPct val="0"/>
              </a:spcBef>
            </a:pPr>
            <a:r>
              <a:rPr lang="en-US" sz="3061">
                <a:solidFill>
                  <a:srgbClr val="000000"/>
                </a:solidFill>
                <a:latin typeface="Garet"/>
              </a:rPr>
              <a:t>A Report On:</a:t>
            </a:r>
          </a:p>
          <a:p>
            <a:pPr algn="ctr">
              <a:lnSpc>
                <a:spcPts val="3979"/>
              </a:lnSpc>
              <a:spcBef>
                <a:spcPct val="0"/>
              </a:spcBef>
            </a:pPr>
            <a:r>
              <a:rPr lang="en-US" sz="3061">
                <a:solidFill>
                  <a:srgbClr val="000000"/>
                </a:solidFill>
                <a:latin typeface="Garet Bold"/>
              </a:rPr>
              <a:t>FILE TRACKING SYSTEM</a:t>
            </a:r>
          </a:p>
          <a:p>
            <a:pPr algn="ctr">
              <a:lnSpc>
                <a:spcPts val="5149"/>
              </a:lnSpc>
              <a:spcBef>
                <a:spcPct val="0"/>
              </a:spcBef>
            </a:pPr>
            <a:endParaRPr lang="en-US" sz="3061">
              <a:solidFill>
                <a:srgbClr val="000000"/>
              </a:solidFill>
              <a:latin typeface="Garet Bold"/>
            </a:endParaRPr>
          </a:p>
          <a:p>
            <a:pPr algn="ctr">
              <a:lnSpc>
                <a:spcPts val="3979"/>
              </a:lnSpc>
              <a:spcBef>
                <a:spcPct val="0"/>
              </a:spcBef>
            </a:pPr>
            <a:r>
              <a:rPr lang="en-US" sz="3061">
                <a:solidFill>
                  <a:srgbClr val="000000"/>
                </a:solidFill>
                <a:latin typeface="Garet"/>
              </a:rPr>
              <a:t>College Name:</a:t>
            </a:r>
          </a:p>
          <a:p>
            <a:pPr algn="ctr">
              <a:lnSpc>
                <a:spcPts val="3979"/>
              </a:lnSpc>
              <a:spcBef>
                <a:spcPct val="0"/>
              </a:spcBef>
            </a:pPr>
            <a:r>
              <a:rPr lang="en-US" sz="3061">
                <a:solidFill>
                  <a:srgbClr val="000000"/>
                </a:solidFill>
                <a:latin typeface="Garet"/>
              </a:rPr>
              <a:t>Sal Engineering and Technical Institute-Ahmedabad</a:t>
            </a:r>
          </a:p>
          <a:p>
            <a:pPr algn="ctr">
              <a:lnSpc>
                <a:spcPts val="3979"/>
              </a:lnSpc>
              <a:spcBef>
                <a:spcPct val="0"/>
              </a:spcBef>
            </a:pPr>
            <a:endParaRPr lang="en-US" sz="3061">
              <a:solidFill>
                <a:srgbClr val="000000"/>
              </a:solidFill>
              <a:latin typeface="Garet"/>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0C2DB12-F53D-2A33-21F2-19F83D4A44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800" y="647700"/>
            <a:ext cx="8290560" cy="5181600"/>
          </a:xfrm>
          <a:prstGeom prst="rect">
            <a:avLst/>
          </a:prstGeom>
        </p:spPr>
      </p:pic>
      <p:pic>
        <p:nvPicPr>
          <p:cNvPr id="6" name="Picture 5">
            <a:extLst>
              <a:ext uri="{FF2B5EF4-FFF2-40B4-BE49-F238E27FC236}">
                <a16:creationId xmlns:a16="http://schemas.microsoft.com/office/drawing/2014/main" id="{F9DD6A9F-9C43-6770-7585-351613E4AE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76360" y="4000500"/>
            <a:ext cx="8625840" cy="539115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50C199E-A40D-6D95-921C-D0AC6DE1A1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 y="571500"/>
            <a:ext cx="8290560" cy="5181600"/>
          </a:xfrm>
          <a:prstGeom prst="rect">
            <a:avLst/>
          </a:prstGeom>
        </p:spPr>
      </p:pic>
      <p:pic>
        <p:nvPicPr>
          <p:cNvPr id="6" name="Picture 5">
            <a:extLst>
              <a:ext uri="{FF2B5EF4-FFF2-40B4-BE49-F238E27FC236}">
                <a16:creationId xmlns:a16="http://schemas.microsoft.com/office/drawing/2014/main" id="{E7EB58F4-5442-F988-7A4D-0D43603DF9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00160" y="3981450"/>
            <a:ext cx="8778240" cy="548640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B1E1CB67-BC55-B9BF-19F4-2D5846573C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89612" y="4210050"/>
            <a:ext cx="8168640" cy="5105400"/>
          </a:xfrm>
          <a:prstGeom prst="rect">
            <a:avLst/>
          </a:prstGeom>
        </p:spPr>
      </p:pic>
      <p:pic>
        <p:nvPicPr>
          <p:cNvPr id="13" name="Picture 12">
            <a:extLst>
              <a:ext uri="{FF2B5EF4-FFF2-40B4-BE49-F238E27FC236}">
                <a16:creationId xmlns:a16="http://schemas.microsoft.com/office/drawing/2014/main" id="{E1C9D16B-14B1-D1B3-409B-70DF31C0ED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9749" y="1257300"/>
            <a:ext cx="8168640" cy="5105400"/>
          </a:xfrm>
          <a:prstGeom prst="rect">
            <a:avLst/>
          </a:prstGeom>
        </p:spPr>
      </p:pic>
    </p:spTree>
    <p:extLst>
      <p:ext uri="{BB962C8B-B14F-4D97-AF65-F5344CB8AC3E}">
        <p14:creationId xmlns:p14="http://schemas.microsoft.com/office/powerpoint/2010/main" val="330402349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B9A54F4-79DC-E726-BB50-C17642BE30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38500" y="1452562"/>
            <a:ext cx="11811000" cy="7381875"/>
          </a:xfrm>
          <a:prstGeom prst="rect">
            <a:avLst/>
          </a:prstGeom>
        </p:spPr>
      </p:pic>
    </p:spTree>
    <p:extLst>
      <p:ext uri="{BB962C8B-B14F-4D97-AF65-F5344CB8AC3E}">
        <p14:creationId xmlns:p14="http://schemas.microsoft.com/office/powerpoint/2010/main" val="185853267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4D9483"/>
        </a:solidFill>
        <a:effectLst/>
      </p:bgPr>
    </p:bg>
    <p:spTree>
      <p:nvGrpSpPr>
        <p:cNvPr id="1" name=""/>
        <p:cNvGrpSpPr/>
        <p:nvPr/>
      </p:nvGrpSpPr>
      <p:grpSpPr>
        <a:xfrm>
          <a:off x="0" y="0"/>
          <a:ext cx="0" cy="0"/>
          <a:chOff x="0" y="0"/>
          <a:chExt cx="0" cy="0"/>
        </a:xfrm>
      </p:grpSpPr>
      <p:sp>
        <p:nvSpPr>
          <p:cNvPr id="2" name="TextBox 2"/>
          <p:cNvSpPr txBox="1"/>
          <p:nvPr/>
        </p:nvSpPr>
        <p:spPr>
          <a:xfrm>
            <a:off x="844838" y="128172"/>
            <a:ext cx="13252033" cy="2190750"/>
          </a:xfrm>
          <a:prstGeom prst="rect">
            <a:avLst/>
          </a:prstGeom>
        </p:spPr>
        <p:txBody>
          <a:bodyPr lIns="0" tIns="0" rIns="0" bIns="0" rtlCol="0" anchor="t">
            <a:spAutoFit/>
          </a:bodyPr>
          <a:lstStyle/>
          <a:p>
            <a:pPr algn="just">
              <a:lnSpc>
                <a:spcPts val="8640"/>
              </a:lnSpc>
            </a:pPr>
            <a:r>
              <a:rPr lang="en-US" sz="7200">
                <a:solidFill>
                  <a:srgbClr val="FFFDE7"/>
                </a:solidFill>
                <a:latin typeface="Garet"/>
              </a:rPr>
              <a:t>Describe your Technology stack here : </a:t>
            </a:r>
          </a:p>
        </p:txBody>
      </p:sp>
      <p:sp>
        <p:nvSpPr>
          <p:cNvPr id="3" name="TextBox 3"/>
          <p:cNvSpPr txBox="1"/>
          <p:nvPr/>
        </p:nvSpPr>
        <p:spPr>
          <a:xfrm>
            <a:off x="1737590" y="2620406"/>
            <a:ext cx="4620906" cy="459740"/>
          </a:xfrm>
          <a:prstGeom prst="rect">
            <a:avLst/>
          </a:prstGeom>
        </p:spPr>
        <p:txBody>
          <a:bodyPr lIns="0" tIns="0" rIns="0" bIns="0" rtlCol="0" anchor="t">
            <a:spAutoFit/>
          </a:bodyPr>
          <a:lstStyle/>
          <a:p>
            <a:pPr>
              <a:lnSpc>
                <a:spcPts val="3640"/>
              </a:lnSpc>
            </a:pPr>
            <a:r>
              <a:rPr lang="en-US" sz="2800">
                <a:solidFill>
                  <a:srgbClr val="FFFDE7"/>
                </a:solidFill>
                <a:latin typeface="Garet Book"/>
              </a:rPr>
              <a:t>PHP (For Backend )</a:t>
            </a:r>
          </a:p>
        </p:txBody>
      </p:sp>
      <p:sp>
        <p:nvSpPr>
          <p:cNvPr id="4" name="TextBox 4"/>
          <p:cNvSpPr txBox="1"/>
          <p:nvPr/>
        </p:nvSpPr>
        <p:spPr>
          <a:xfrm>
            <a:off x="1737590" y="3384946"/>
            <a:ext cx="4620906" cy="916940"/>
          </a:xfrm>
          <a:prstGeom prst="rect">
            <a:avLst/>
          </a:prstGeom>
        </p:spPr>
        <p:txBody>
          <a:bodyPr lIns="0" tIns="0" rIns="0" bIns="0" rtlCol="0" anchor="t">
            <a:spAutoFit/>
          </a:bodyPr>
          <a:lstStyle/>
          <a:p>
            <a:pPr>
              <a:lnSpc>
                <a:spcPts val="3640"/>
              </a:lnSpc>
            </a:pPr>
            <a:r>
              <a:rPr lang="en-US" sz="2800">
                <a:solidFill>
                  <a:srgbClr val="FFFDE7"/>
                </a:solidFill>
                <a:latin typeface="Garet Book"/>
              </a:rPr>
              <a:t>MySQL  ( For Database connectivity)</a:t>
            </a:r>
          </a:p>
        </p:txBody>
      </p:sp>
      <p:sp>
        <p:nvSpPr>
          <p:cNvPr id="5" name="TextBox 5"/>
          <p:cNvSpPr txBox="1"/>
          <p:nvPr/>
        </p:nvSpPr>
        <p:spPr>
          <a:xfrm>
            <a:off x="1737590" y="5944870"/>
            <a:ext cx="4620906" cy="916940"/>
          </a:xfrm>
          <a:prstGeom prst="rect">
            <a:avLst/>
          </a:prstGeom>
        </p:spPr>
        <p:txBody>
          <a:bodyPr lIns="0" tIns="0" rIns="0" bIns="0" rtlCol="0" anchor="t">
            <a:spAutoFit/>
          </a:bodyPr>
          <a:lstStyle/>
          <a:p>
            <a:pPr>
              <a:lnSpc>
                <a:spcPts val="3640"/>
              </a:lnSpc>
            </a:pPr>
            <a:r>
              <a:rPr lang="en-US" sz="2800">
                <a:solidFill>
                  <a:srgbClr val="FFFDE7"/>
                </a:solidFill>
                <a:latin typeface="Garet Book"/>
              </a:rPr>
              <a:t>Bootstrap ,  CSS 3  , HTML 5 ( For front  end)</a:t>
            </a:r>
          </a:p>
        </p:txBody>
      </p:sp>
      <p:sp>
        <p:nvSpPr>
          <p:cNvPr id="6" name="TextBox 6"/>
          <p:cNvSpPr txBox="1"/>
          <p:nvPr/>
        </p:nvSpPr>
        <p:spPr>
          <a:xfrm>
            <a:off x="1737590" y="4665980"/>
            <a:ext cx="4620906" cy="916940"/>
          </a:xfrm>
          <a:prstGeom prst="rect">
            <a:avLst/>
          </a:prstGeom>
        </p:spPr>
        <p:txBody>
          <a:bodyPr lIns="0" tIns="0" rIns="0" bIns="0" rtlCol="0" anchor="t">
            <a:spAutoFit/>
          </a:bodyPr>
          <a:lstStyle/>
          <a:p>
            <a:pPr>
              <a:lnSpc>
                <a:spcPts val="3640"/>
              </a:lnSpc>
            </a:pPr>
            <a:r>
              <a:rPr lang="en-US" sz="2800">
                <a:solidFill>
                  <a:srgbClr val="FFFDE7"/>
                </a:solidFill>
                <a:latin typeface="Garet Book"/>
              </a:rPr>
              <a:t>Java Script  ( For Form Validation )</a:t>
            </a:r>
          </a:p>
        </p:txBody>
      </p:sp>
      <p:grpSp>
        <p:nvGrpSpPr>
          <p:cNvPr id="7" name="Group 7"/>
          <p:cNvGrpSpPr/>
          <p:nvPr/>
        </p:nvGrpSpPr>
        <p:grpSpPr>
          <a:xfrm>
            <a:off x="798561" y="2696606"/>
            <a:ext cx="498378" cy="307492"/>
            <a:chOff x="0" y="0"/>
            <a:chExt cx="9414270" cy="5808472"/>
          </a:xfrm>
        </p:grpSpPr>
        <p:sp>
          <p:nvSpPr>
            <p:cNvPr id="8" name="Freeform 8"/>
            <p:cNvSpPr/>
            <p:nvPr/>
          </p:nvSpPr>
          <p:spPr>
            <a:xfrm>
              <a:off x="0" y="0"/>
              <a:ext cx="9414270" cy="5808472"/>
            </a:xfrm>
            <a:custGeom>
              <a:avLst/>
              <a:gdLst/>
              <a:ahLst/>
              <a:cxnLst/>
              <a:rect l="l" t="t" r="r" b="b"/>
              <a:pathLst>
                <a:path w="9414270" h="5808472">
                  <a:moveTo>
                    <a:pt x="6510034" y="5808472"/>
                  </a:moveTo>
                  <a:lnTo>
                    <a:pt x="5655959" y="4954397"/>
                  </a:lnTo>
                  <a:lnTo>
                    <a:pt x="7102235" y="3508121"/>
                  </a:lnTo>
                  <a:lnTo>
                    <a:pt x="0" y="3508121"/>
                  </a:lnTo>
                  <a:lnTo>
                    <a:pt x="0" y="2300224"/>
                  </a:lnTo>
                  <a:lnTo>
                    <a:pt x="7102108" y="2300224"/>
                  </a:lnTo>
                  <a:lnTo>
                    <a:pt x="5655959" y="854075"/>
                  </a:lnTo>
                  <a:lnTo>
                    <a:pt x="6510034" y="0"/>
                  </a:lnTo>
                  <a:lnTo>
                    <a:pt x="9414270" y="2904236"/>
                  </a:lnTo>
                  <a:lnTo>
                    <a:pt x="6510034" y="5808472"/>
                  </a:lnTo>
                  <a:close/>
                </a:path>
              </a:pathLst>
            </a:custGeom>
            <a:solidFill>
              <a:srgbClr val="FFC966"/>
            </a:solidFill>
          </p:spPr>
        </p:sp>
      </p:grpSp>
      <p:grpSp>
        <p:nvGrpSpPr>
          <p:cNvPr id="9" name="Group 9"/>
          <p:cNvGrpSpPr/>
          <p:nvPr/>
        </p:nvGrpSpPr>
        <p:grpSpPr>
          <a:xfrm>
            <a:off x="823656" y="3632008"/>
            <a:ext cx="467238" cy="288279"/>
            <a:chOff x="0" y="0"/>
            <a:chExt cx="9414270" cy="5808472"/>
          </a:xfrm>
        </p:grpSpPr>
        <p:sp>
          <p:nvSpPr>
            <p:cNvPr id="10" name="Freeform 10"/>
            <p:cNvSpPr/>
            <p:nvPr/>
          </p:nvSpPr>
          <p:spPr>
            <a:xfrm>
              <a:off x="0" y="0"/>
              <a:ext cx="9414270" cy="5808472"/>
            </a:xfrm>
            <a:custGeom>
              <a:avLst/>
              <a:gdLst/>
              <a:ahLst/>
              <a:cxnLst/>
              <a:rect l="l" t="t" r="r" b="b"/>
              <a:pathLst>
                <a:path w="9414270" h="5808472">
                  <a:moveTo>
                    <a:pt x="6510034" y="5808472"/>
                  </a:moveTo>
                  <a:lnTo>
                    <a:pt x="5655959" y="4954397"/>
                  </a:lnTo>
                  <a:lnTo>
                    <a:pt x="7102235" y="3508121"/>
                  </a:lnTo>
                  <a:lnTo>
                    <a:pt x="0" y="3508121"/>
                  </a:lnTo>
                  <a:lnTo>
                    <a:pt x="0" y="2300224"/>
                  </a:lnTo>
                  <a:lnTo>
                    <a:pt x="7102108" y="2300224"/>
                  </a:lnTo>
                  <a:lnTo>
                    <a:pt x="5655959" y="854075"/>
                  </a:lnTo>
                  <a:lnTo>
                    <a:pt x="6510034" y="0"/>
                  </a:lnTo>
                  <a:lnTo>
                    <a:pt x="9414270" y="2904236"/>
                  </a:lnTo>
                  <a:lnTo>
                    <a:pt x="6510034" y="5808472"/>
                  </a:lnTo>
                  <a:close/>
                </a:path>
              </a:pathLst>
            </a:custGeom>
            <a:solidFill>
              <a:srgbClr val="FFC966"/>
            </a:solidFill>
          </p:spPr>
        </p:sp>
      </p:grpSp>
      <p:grpSp>
        <p:nvGrpSpPr>
          <p:cNvPr id="11" name="Group 11"/>
          <p:cNvGrpSpPr/>
          <p:nvPr/>
        </p:nvGrpSpPr>
        <p:grpSpPr>
          <a:xfrm>
            <a:off x="798561" y="4855999"/>
            <a:ext cx="498378" cy="307492"/>
            <a:chOff x="0" y="0"/>
            <a:chExt cx="9414270" cy="5808472"/>
          </a:xfrm>
        </p:grpSpPr>
        <p:sp>
          <p:nvSpPr>
            <p:cNvPr id="12" name="Freeform 12"/>
            <p:cNvSpPr/>
            <p:nvPr/>
          </p:nvSpPr>
          <p:spPr>
            <a:xfrm>
              <a:off x="0" y="0"/>
              <a:ext cx="9414270" cy="5808472"/>
            </a:xfrm>
            <a:custGeom>
              <a:avLst/>
              <a:gdLst/>
              <a:ahLst/>
              <a:cxnLst/>
              <a:rect l="l" t="t" r="r" b="b"/>
              <a:pathLst>
                <a:path w="9414270" h="5808472">
                  <a:moveTo>
                    <a:pt x="6510034" y="5808472"/>
                  </a:moveTo>
                  <a:lnTo>
                    <a:pt x="5655959" y="4954397"/>
                  </a:lnTo>
                  <a:lnTo>
                    <a:pt x="7102235" y="3508121"/>
                  </a:lnTo>
                  <a:lnTo>
                    <a:pt x="0" y="3508121"/>
                  </a:lnTo>
                  <a:lnTo>
                    <a:pt x="0" y="2300224"/>
                  </a:lnTo>
                  <a:lnTo>
                    <a:pt x="7102108" y="2300224"/>
                  </a:lnTo>
                  <a:lnTo>
                    <a:pt x="5655959" y="854075"/>
                  </a:lnTo>
                  <a:lnTo>
                    <a:pt x="6510034" y="0"/>
                  </a:lnTo>
                  <a:lnTo>
                    <a:pt x="9414270" y="2904236"/>
                  </a:lnTo>
                  <a:lnTo>
                    <a:pt x="6510034" y="5808472"/>
                  </a:lnTo>
                  <a:close/>
                </a:path>
              </a:pathLst>
            </a:custGeom>
            <a:solidFill>
              <a:srgbClr val="FFC966"/>
            </a:solidFill>
          </p:spPr>
        </p:sp>
      </p:grpSp>
      <p:grpSp>
        <p:nvGrpSpPr>
          <p:cNvPr id="13" name="Group 13"/>
          <p:cNvGrpSpPr/>
          <p:nvPr/>
        </p:nvGrpSpPr>
        <p:grpSpPr>
          <a:xfrm>
            <a:off x="808086" y="6138410"/>
            <a:ext cx="498378" cy="307492"/>
            <a:chOff x="0" y="0"/>
            <a:chExt cx="9414270" cy="5808472"/>
          </a:xfrm>
        </p:grpSpPr>
        <p:sp>
          <p:nvSpPr>
            <p:cNvPr id="14" name="Freeform 14"/>
            <p:cNvSpPr/>
            <p:nvPr/>
          </p:nvSpPr>
          <p:spPr>
            <a:xfrm>
              <a:off x="0" y="0"/>
              <a:ext cx="9414270" cy="5808472"/>
            </a:xfrm>
            <a:custGeom>
              <a:avLst/>
              <a:gdLst/>
              <a:ahLst/>
              <a:cxnLst/>
              <a:rect l="l" t="t" r="r" b="b"/>
              <a:pathLst>
                <a:path w="9414270" h="5808472">
                  <a:moveTo>
                    <a:pt x="6510034" y="5808472"/>
                  </a:moveTo>
                  <a:lnTo>
                    <a:pt x="5655959" y="4954397"/>
                  </a:lnTo>
                  <a:lnTo>
                    <a:pt x="7102235" y="3508121"/>
                  </a:lnTo>
                  <a:lnTo>
                    <a:pt x="0" y="3508121"/>
                  </a:lnTo>
                  <a:lnTo>
                    <a:pt x="0" y="2300224"/>
                  </a:lnTo>
                  <a:lnTo>
                    <a:pt x="7102108" y="2300224"/>
                  </a:lnTo>
                  <a:lnTo>
                    <a:pt x="5655959" y="854075"/>
                  </a:lnTo>
                  <a:lnTo>
                    <a:pt x="6510034" y="0"/>
                  </a:lnTo>
                  <a:lnTo>
                    <a:pt x="9414270" y="2904236"/>
                  </a:lnTo>
                  <a:lnTo>
                    <a:pt x="6510034" y="5808472"/>
                  </a:lnTo>
                  <a:close/>
                </a:path>
              </a:pathLst>
            </a:custGeom>
            <a:solidFill>
              <a:srgbClr val="FFC966"/>
            </a:solidFill>
          </p:spPr>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4D9483"/>
        </a:solidFill>
        <a:effectLst/>
      </p:bgPr>
    </p:bg>
    <p:spTree>
      <p:nvGrpSpPr>
        <p:cNvPr id="1" name=""/>
        <p:cNvGrpSpPr/>
        <p:nvPr/>
      </p:nvGrpSpPr>
      <p:grpSpPr>
        <a:xfrm>
          <a:off x="0" y="0"/>
          <a:ext cx="0" cy="0"/>
          <a:chOff x="0" y="0"/>
          <a:chExt cx="0" cy="0"/>
        </a:xfrm>
      </p:grpSpPr>
      <p:sp>
        <p:nvSpPr>
          <p:cNvPr id="2" name="TextBox 2"/>
          <p:cNvSpPr txBox="1"/>
          <p:nvPr/>
        </p:nvSpPr>
        <p:spPr>
          <a:xfrm>
            <a:off x="473264" y="890426"/>
            <a:ext cx="15934060" cy="1077218"/>
          </a:xfrm>
          <a:prstGeom prst="rect">
            <a:avLst/>
          </a:prstGeom>
        </p:spPr>
        <p:txBody>
          <a:bodyPr lIns="0" tIns="0" rIns="0" bIns="0" rtlCol="0" anchor="t">
            <a:spAutoFit/>
          </a:bodyPr>
          <a:lstStyle/>
          <a:p>
            <a:pPr>
              <a:lnSpc>
                <a:spcPts val="8401"/>
              </a:lnSpc>
            </a:pPr>
            <a:r>
              <a:rPr lang="en-US" sz="7001" dirty="0">
                <a:solidFill>
                  <a:srgbClr val="FFFDE7"/>
                </a:solidFill>
                <a:latin typeface="Garet"/>
              </a:rPr>
              <a:t>Describe Your Dependencies:</a:t>
            </a:r>
          </a:p>
        </p:txBody>
      </p:sp>
      <p:sp>
        <p:nvSpPr>
          <p:cNvPr id="3" name="TextBox 3"/>
          <p:cNvSpPr txBox="1"/>
          <p:nvPr/>
        </p:nvSpPr>
        <p:spPr>
          <a:xfrm>
            <a:off x="1840629" y="3009900"/>
            <a:ext cx="4620906" cy="459740"/>
          </a:xfrm>
          <a:prstGeom prst="rect">
            <a:avLst/>
          </a:prstGeom>
        </p:spPr>
        <p:txBody>
          <a:bodyPr lIns="0" tIns="0" rIns="0" bIns="0" rtlCol="0" anchor="t">
            <a:spAutoFit/>
          </a:bodyPr>
          <a:lstStyle/>
          <a:p>
            <a:pPr>
              <a:lnSpc>
                <a:spcPts val="3640"/>
              </a:lnSpc>
            </a:pPr>
            <a:r>
              <a:rPr lang="en-US" sz="2800">
                <a:solidFill>
                  <a:srgbClr val="FFFDE7"/>
                </a:solidFill>
                <a:latin typeface="Garet Book"/>
              </a:rPr>
              <a:t>Internet connectivity</a:t>
            </a:r>
          </a:p>
        </p:txBody>
      </p:sp>
      <p:sp>
        <p:nvSpPr>
          <p:cNvPr id="4" name="TextBox 4"/>
          <p:cNvSpPr txBox="1"/>
          <p:nvPr/>
        </p:nvSpPr>
        <p:spPr>
          <a:xfrm>
            <a:off x="1840629" y="3985488"/>
            <a:ext cx="4620906" cy="459740"/>
          </a:xfrm>
          <a:prstGeom prst="rect">
            <a:avLst/>
          </a:prstGeom>
        </p:spPr>
        <p:txBody>
          <a:bodyPr lIns="0" tIns="0" rIns="0" bIns="0" rtlCol="0" anchor="t">
            <a:spAutoFit/>
          </a:bodyPr>
          <a:lstStyle/>
          <a:p>
            <a:pPr>
              <a:lnSpc>
                <a:spcPts val="3640"/>
              </a:lnSpc>
            </a:pPr>
            <a:r>
              <a:rPr lang="en-US" sz="2800">
                <a:solidFill>
                  <a:srgbClr val="FFFDE7"/>
                </a:solidFill>
                <a:latin typeface="Garet Book"/>
              </a:rPr>
              <a:t>database server</a:t>
            </a:r>
          </a:p>
        </p:txBody>
      </p:sp>
      <p:sp>
        <p:nvSpPr>
          <p:cNvPr id="5" name="TextBox 5"/>
          <p:cNvSpPr txBox="1"/>
          <p:nvPr/>
        </p:nvSpPr>
        <p:spPr>
          <a:xfrm>
            <a:off x="1840629" y="5933668"/>
            <a:ext cx="4620906" cy="459740"/>
          </a:xfrm>
          <a:prstGeom prst="rect">
            <a:avLst/>
          </a:prstGeom>
        </p:spPr>
        <p:txBody>
          <a:bodyPr lIns="0" tIns="0" rIns="0" bIns="0" rtlCol="0" anchor="t">
            <a:spAutoFit/>
          </a:bodyPr>
          <a:lstStyle/>
          <a:p>
            <a:pPr>
              <a:lnSpc>
                <a:spcPts val="3640"/>
              </a:lnSpc>
            </a:pPr>
            <a:r>
              <a:rPr lang="en-US" sz="2800">
                <a:solidFill>
                  <a:srgbClr val="FFFDE7"/>
                </a:solidFill>
                <a:latin typeface="Garet Book"/>
              </a:rPr>
              <a:t>External API</a:t>
            </a:r>
          </a:p>
        </p:txBody>
      </p:sp>
      <p:sp>
        <p:nvSpPr>
          <p:cNvPr id="6" name="TextBox 6"/>
          <p:cNvSpPr txBox="1"/>
          <p:nvPr/>
        </p:nvSpPr>
        <p:spPr>
          <a:xfrm>
            <a:off x="1840629" y="4959578"/>
            <a:ext cx="4620906" cy="459740"/>
          </a:xfrm>
          <a:prstGeom prst="rect">
            <a:avLst/>
          </a:prstGeom>
        </p:spPr>
        <p:txBody>
          <a:bodyPr lIns="0" tIns="0" rIns="0" bIns="0" rtlCol="0" anchor="t">
            <a:spAutoFit/>
          </a:bodyPr>
          <a:lstStyle/>
          <a:p>
            <a:pPr>
              <a:lnSpc>
                <a:spcPts val="3640"/>
              </a:lnSpc>
            </a:pPr>
            <a:r>
              <a:rPr lang="en-US" sz="2800">
                <a:solidFill>
                  <a:srgbClr val="FFFDE7"/>
                </a:solidFill>
                <a:latin typeface="Garet Book"/>
              </a:rPr>
              <a:t>Server for Hosting File</a:t>
            </a:r>
          </a:p>
        </p:txBody>
      </p:sp>
      <p:sp>
        <p:nvSpPr>
          <p:cNvPr id="7" name="TextBox 7"/>
          <p:cNvSpPr txBox="1"/>
          <p:nvPr/>
        </p:nvSpPr>
        <p:spPr>
          <a:xfrm>
            <a:off x="1840629" y="6907758"/>
            <a:ext cx="4620906" cy="916940"/>
          </a:xfrm>
          <a:prstGeom prst="rect">
            <a:avLst/>
          </a:prstGeom>
        </p:spPr>
        <p:txBody>
          <a:bodyPr lIns="0" tIns="0" rIns="0" bIns="0" rtlCol="0" anchor="t">
            <a:spAutoFit/>
          </a:bodyPr>
          <a:lstStyle/>
          <a:p>
            <a:pPr>
              <a:lnSpc>
                <a:spcPts val="3640"/>
              </a:lnSpc>
            </a:pPr>
            <a:r>
              <a:rPr lang="en-US" sz="2800">
                <a:solidFill>
                  <a:srgbClr val="FFFDE7"/>
                </a:solidFill>
                <a:latin typeface="Garet Book"/>
              </a:rPr>
              <a:t>allgorithm (tracking , hashing)</a:t>
            </a:r>
          </a:p>
        </p:txBody>
      </p:sp>
      <p:grpSp>
        <p:nvGrpSpPr>
          <p:cNvPr id="8" name="Group 8"/>
          <p:cNvGrpSpPr/>
          <p:nvPr/>
        </p:nvGrpSpPr>
        <p:grpSpPr>
          <a:xfrm>
            <a:off x="810044" y="4156949"/>
            <a:ext cx="504533" cy="328783"/>
            <a:chOff x="0" y="0"/>
            <a:chExt cx="8913355" cy="5808472"/>
          </a:xfrm>
        </p:grpSpPr>
        <p:sp>
          <p:nvSpPr>
            <p:cNvPr id="9" name="Freeform 9"/>
            <p:cNvSpPr/>
            <p:nvPr/>
          </p:nvSpPr>
          <p:spPr>
            <a:xfrm>
              <a:off x="0" y="0"/>
              <a:ext cx="8913355" cy="5808472"/>
            </a:xfrm>
            <a:custGeom>
              <a:avLst/>
              <a:gdLst/>
              <a:ahLst/>
              <a:cxnLst/>
              <a:rect l="l" t="t" r="r" b="b"/>
              <a:pathLst>
                <a:path w="8913355" h="5808472">
                  <a:moveTo>
                    <a:pt x="6009119" y="5808472"/>
                  </a:moveTo>
                  <a:lnTo>
                    <a:pt x="5155044" y="4954397"/>
                  </a:lnTo>
                  <a:lnTo>
                    <a:pt x="6601320" y="3508121"/>
                  </a:lnTo>
                  <a:lnTo>
                    <a:pt x="0" y="3508121"/>
                  </a:lnTo>
                  <a:lnTo>
                    <a:pt x="0" y="2300224"/>
                  </a:lnTo>
                  <a:lnTo>
                    <a:pt x="6601193" y="2300224"/>
                  </a:lnTo>
                  <a:lnTo>
                    <a:pt x="5155044" y="854075"/>
                  </a:lnTo>
                  <a:lnTo>
                    <a:pt x="6009119" y="0"/>
                  </a:lnTo>
                  <a:lnTo>
                    <a:pt x="8913355" y="2904236"/>
                  </a:lnTo>
                  <a:lnTo>
                    <a:pt x="6009119" y="5808472"/>
                  </a:lnTo>
                  <a:close/>
                </a:path>
              </a:pathLst>
            </a:custGeom>
            <a:solidFill>
              <a:srgbClr val="FFC966"/>
            </a:solidFill>
          </p:spPr>
        </p:sp>
      </p:grpSp>
      <p:grpSp>
        <p:nvGrpSpPr>
          <p:cNvPr id="10" name="Group 10"/>
          <p:cNvGrpSpPr/>
          <p:nvPr/>
        </p:nvGrpSpPr>
        <p:grpSpPr>
          <a:xfrm>
            <a:off x="810044" y="3166792"/>
            <a:ext cx="475412" cy="293323"/>
            <a:chOff x="0" y="0"/>
            <a:chExt cx="9414270" cy="5808472"/>
          </a:xfrm>
        </p:grpSpPr>
        <p:sp>
          <p:nvSpPr>
            <p:cNvPr id="11" name="Freeform 11"/>
            <p:cNvSpPr/>
            <p:nvPr/>
          </p:nvSpPr>
          <p:spPr>
            <a:xfrm>
              <a:off x="0" y="0"/>
              <a:ext cx="9414270" cy="5808472"/>
            </a:xfrm>
            <a:custGeom>
              <a:avLst/>
              <a:gdLst/>
              <a:ahLst/>
              <a:cxnLst/>
              <a:rect l="l" t="t" r="r" b="b"/>
              <a:pathLst>
                <a:path w="9414270" h="5808472">
                  <a:moveTo>
                    <a:pt x="6510034" y="5808472"/>
                  </a:moveTo>
                  <a:lnTo>
                    <a:pt x="5655959" y="4954397"/>
                  </a:lnTo>
                  <a:lnTo>
                    <a:pt x="7102235" y="3508121"/>
                  </a:lnTo>
                  <a:lnTo>
                    <a:pt x="0" y="3508121"/>
                  </a:lnTo>
                  <a:lnTo>
                    <a:pt x="0" y="2300224"/>
                  </a:lnTo>
                  <a:lnTo>
                    <a:pt x="7102108" y="2300224"/>
                  </a:lnTo>
                  <a:lnTo>
                    <a:pt x="5655959" y="854075"/>
                  </a:lnTo>
                  <a:lnTo>
                    <a:pt x="6510034" y="0"/>
                  </a:lnTo>
                  <a:lnTo>
                    <a:pt x="9414270" y="2904236"/>
                  </a:lnTo>
                  <a:lnTo>
                    <a:pt x="6510034" y="5808472"/>
                  </a:lnTo>
                  <a:close/>
                </a:path>
              </a:pathLst>
            </a:custGeom>
            <a:solidFill>
              <a:srgbClr val="FFC966"/>
            </a:solidFill>
          </p:spPr>
        </p:sp>
      </p:grpSp>
      <p:grpSp>
        <p:nvGrpSpPr>
          <p:cNvPr id="12" name="Group 12"/>
          <p:cNvGrpSpPr/>
          <p:nvPr/>
        </p:nvGrpSpPr>
        <p:grpSpPr>
          <a:xfrm>
            <a:off x="810044" y="5048758"/>
            <a:ext cx="475412" cy="293323"/>
            <a:chOff x="0" y="0"/>
            <a:chExt cx="9414270" cy="5808472"/>
          </a:xfrm>
        </p:grpSpPr>
        <p:sp>
          <p:nvSpPr>
            <p:cNvPr id="13" name="Freeform 13"/>
            <p:cNvSpPr/>
            <p:nvPr/>
          </p:nvSpPr>
          <p:spPr>
            <a:xfrm>
              <a:off x="0" y="0"/>
              <a:ext cx="9414270" cy="5808472"/>
            </a:xfrm>
            <a:custGeom>
              <a:avLst/>
              <a:gdLst/>
              <a:ahLst/>
              <a:cxnLst/>
              <a:rect l="l" t="t" r="r" b="b"/>
              <a:pathLst>
                <a:path w="9414270" h="5808472">
                  <a:moveTo>
                    <a:pt x="6510034" y="5808472"/>
                  </a:moveTo>
                  <a:lnTo>
                    <a:pt x="5655959" y="4954397"/>
                  </a:lnTo>
                  <a:lnTo>
                    <a:pt x="7102235" y="3508121"/>
                  </a:lnTo>
                  <a:lnTo>
                    <a:pt x="0" y="3508121"/>
                  </a:lnTo>
                  <a:lnTo>
                    <a:pt x="0" y="2300224"/>
                  </a:lnTo>
                  <a:lnTo>
                    <a:pt x="7102108" y="2300224"/>
                  </a:lnTo>
                  <a:lnTo>
                    <a:pt x="5655959" y="854075"/>
                  </a:lnTo>
                  <a:lnTo>
                    <a:pt x="6510034" y="0"/>
                  </a:lnTo>
                  <a:lnTo>
                    <a:pt x="9414270" y="2904236"/>
                  </a:lnTo>
                  <a:lnTo>
                    <a:pt x="6510034" y="5808472"/>
                  </a:lnTo>
                  <a:close/>
                </a:path>
              </a:pathLst>
            </a:custGeom>
            <a:solidFill>
              <a:srgbClr val="FFC966"/>
            </a:solidFill>
          </p:spPr>
        </p:sp>
      </p:grpSp>
      <p:grpSp>
        <p:nvGrpSpPr>
          <p:cNvPr id="14" name="Group 14"/>
          <p:cNvGrpSpPr/>
          <p:nvPr/>
        </p:nvGrpSpPr>
        <p:grpSpPr>
          <a:xfrm>
            <a:off x="956045" y="7023826"/>
            <a:ext cx="467238" cy="288279"/>
            <a:chOff x="0" y="0"/>
            <a:chExt cx="9414270" cy="5808472"/>
          </a:xfrm>
        </p:grpSpPr>
        <p:sp>
          <p:nvSpPr>
            <p:cNvPr id="15" name="Freeform 15"/>
            <p:cNvSpPr/>
            <p:nvPr/>
          </p:nvSpPr>
          <p:spPr>
            <a:xfrm>
              <a:off x="0" y="0"/>
              <a:ext cx="9414270" cy="5808472"/>
            </a:xfrm>
            <a:custGeom>
              <a:avLst/>
              <a:gdLst/>
              <a:ahLst/>
              <a:cxnLst/>
              <a:rect l="l" t="t" r="r" b="b"/>
              <a:pathLst>
                <a:path w="9414270" h="5808472">
                  <a:moveTo>
                    <a:pt x="6510034" y="5808472"/>
                  </a:moveTo>
                  <a:lnTo>
                    <a:pt x="5655959" y="4954397"/>
                  </a:lnTo>
                  <a:lnTo>
                    <a:pt x="7102235" y="3508121"/>
                  </a:lnTo>
                  <a:lnTo>
                    <a:pt x="0" y="3508121"/>
                  </a:lnTo>
                  <a:lnTo>
                    <a:pt x="0" y="2300224"/>
                  </a:lnTo>
                  <a:lnTo>
                    <a:pt x="7102108" y="2300224"/>
                  </a:lnTo>
                  <a:lnTo>
                    <a:pt x="5655959" y="854075"/>
                  </a:lnTo>
                  <a:lnTo>
                    <a:pt x="6510034" y="0"/>
                  </a:lnTo>
                  <a:lnTo>
                    <a:pt x="9414270" y="2904236"/>
                  </a:lnTo>
                  <a:lnTo>
                    <a:pt x="6510034" y="5808472"/>
                  </a:lnTo>
                  <a:close/>
                </a:path>
              </a:pathLst>
            </a:custGeom>
            <a:solidFill>
              <a:srgbClr val="FFC966"/>
            </a:solidFill>
          </p:spPr>
        </p:sp>
      </p:grpSp>
      <p:grpSp>
        <p:nvGrpSpPr>
          <p:cNvPr id="16" name="Group 16"/>
          <p:cNvGrpSpPr/>
          <p:nvPr/>
        </p:nvGrpSpPr>
        <p:grpSpPr>
          <a:xfrm>
            <a:off x="810044" y="6008100"/>
            <a:ext cx="565614" cy="348976"/>
            <a:chOff x="0" y="0"/>
            <a:chExt cx="9414270" cy="5808472"/>
          </a:xfrm>
        </p:grpSpPr>
        <p:sp>
          <p:nvSpPr>
            <p:cNvPr id="17" name="Freeform 17"/>
            <p:cNvSpPr/>
            <p:nvPr/>
          </p:nvSpPr>
          <p:spPr>
            <a:xfrm>
              <a:off x="0" y="0"/>
              <a:ext cx="9414270" cy="5808472"/>
            </a:xfrm>
            <a:custGeom>
              <a:avLst/>
              <a:gdLst/>
              <a:ahLst/>
              <a:cxnLst/>
              <a:rect l="l" t="t" r="r" b="b"/>
              <a:pathLst>
                <a:path w="9414270" h="5808472">
                  <a:moveTo>
                    <a:pt x="6510034" y="5808472"/>
                  </a:moveTo>
                  <a:lnTo>
                    <a:pt x="5655959" y="4954397"/>
                  </a:lnTo>
                  <a:lnTo>
                    <a:pt x="7102235" y="3508121"/>
                  </a:lnTo>
                  <a:lnTo>
                    <a:pt x="0" y="3508121"/>
                  </a:lnTo>
                  <a:lnTo>
                    <a:pt x="0" y="2300224"/>
                  </a:lnTo>
                  <a:lnTo>
                    <a:pt x="7102108" y="2300224"/>
                  </a:lnTo>
                  <a:lnTo>
                    <a:pt x="5655959" y="854075"/>
                  </a:lnTo>
                  <a:lnTo>
                    <a:pt x="6510034" y="0"/>
                  </a:lnTo>
                  <a:lnTo>
                    <a:pt x="9414270" y="2904236"/>
                  </a:lnTo>
                  <a:lnTo>
                    <a:pt x="6510034" y="5808472"/>
                  </a:lnTo>
                  <a:close/>
                </a:path>
              </a:pathLst>
            </a:custGeom>
            <a:solidFill>
              <a:srgbClr val="FFC966"/>
            </a:solidFill>
          </p:spPr>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Box 2"/>
          <p:cNvSpPr txBox="1"/>
          <p:nvPr/>
        </p:nvSpPr>
        <p:spPr>
          <a:xfrm>
            <a:off x="4297263" y="4595812"/>
            <a:ext cx="9693473" cy="1990725"/>
          </a:xfrm>
          <a:prstGeom prst="rect">
            <a:avLst/>
          </a:prstGeom>
        </p:spPr>
        <p:txBody>
          <a:bodyPr lIns="0" tIns="0" rIns="0" bIns="0" rtlCol="0" anchor="t">
            <a:spAutoFit/>
          </a:bodyPr>
          <a:lstStyle/>
          <a:p>
            <a:pPr algn="ctr">
              <a:lnSpc>
                <a:spcPts val="15718"/>
              </a:lnSpc>
              <a:spcBef>
                <a:spcPct val="0"/>
              </a:spcBef>
            </a:pPr>
            <a:r>
              <a:rPr lang="en-US" sz="13098">
                <a:solidFill>
                  <a:srgbClr val="000000"/>
                </a:solidFill>
                <a:latin typeface="Garet Bold"/>
              </a:rPr>
              <a:t>Thank You!</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flipV="1">
            <a:off x="13144500" y="5143500"/>
            <a:ext cx="5486400" cy="2743200"/>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flipH="1">
            <a:off x="11772900" y="1028700"/>
            <a:ext cx="2743200" cy="2743200"/>
          </a:xfrm>
          <a:prstGeom prst="rect">
            <a:avLst/>
          </a:prstGeom>
        </p:spPr>
      </p:pic>
      <p:pic>
        <p:nvPicPr>
          <p:cNvPr id="4" name="Picture 4"/>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flipV="1">
            <a:off x="11772900" y="3752850"/>
            <a:ext cx="2743200" cy="2743200"/>
          </a:xfrm>
          <a:prstGeom prst="rect">
            <a:avLst/>
          </a:prstGeom>
        </p:spPr>
      </p:pic>
      <p:grpSp>
        <p:nvGrpSpPr>
          <p:cNvPr id="5" name="Group 5"/>
          <p:cNvGrpSpPr/>
          <p:nvPr/>
        </p:nvGrpSpPr>
        <p:grpSpPr>
          <a:xfrm>
            <a:off x="14313345" y="1047750"/>
            <a:ext cx="2917380" cy="2917380"/>
            <a:chOff x="0" y="0"/>
            <a:chExt cx="6350000" cy="6350000"/>
          </a:xfrm>
        </p:grpSpPr>
        <p:sp>
          <p:nvSpPr>
            <p:cNvPr id="6" name="Freeform 6"/>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E86424"/>
            </a:solidFill>
          </p:spPr>
        </p:sp>
      </p:grpSp>
      <p:grpSp>
        <p:nvGrpSpPr>
          <p:cNvPr id="7" name="Group 7"/>
          <p:cNvGrpSpPr/>
          <p:nvPr/>
        </p:nvGrpSpPr>
        <p:grpSpPr>
          <a:xfrm>
            <a:off x="11499270" y="6232061"/>
            <a:ext cx="3026239" cy="3026239"/>
            <a:chOff x="0" y="0"/>
            <a:chExt cx="6350000" cy="6350000"/>
          </a:xfrm>
        </p:grpSpPr>
        <p:sp>
          <p:nvSpPr>
            <p:cNvPr id="8" name="Freeform 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4D9483"/>
            </a:solidFill>
          </p:spPr>
        </p:sp>
      </p:grpSp>
      <p:sp>
        <p:nvSpPr>
          <p:cNvPr id="9" name="TextBox 9"/>
          <p:cNvSpPr txBox="1"/>
          <p:nvPr/>
        </p:nvSpPr>
        <p:spPr>
          <a:xfrm>
            <a:off x="1883409" y="1033521"/>
            <a:ext cx="3156831" cy="490855"/>
          </a:xfrm>
          <a:prstGeom prst="rect">
            <a:avLst/>
          </a:prstGeom>
        </p:spPr>
        <p:txBody>
          <a:bodyPr lIns="0" tIns="0" rIns="0" bIns="0" rtlCol="0" anchor="t">
            <a:spAutoFit/>
          </a:bodyPr>
          <a:lstStyle/>
          <a:p>
            <a:pPr>
              <a:lnSpc>
                <a:spcPts val="3919"/>
              </a:lnSpc>
            </a:pPr>
            <a:endParaRPr/>
          </a:p>
        </p:txBody>
      </p:sp>
      <p:grpSp>
        <p:nvGrpSpPr>
          <p:cNvPr id="10" name="Group 10"/>
          <p:cNvGrpSpPr/>
          <p:nvPr/>
        </p:nvGrpSpPr>
        <p:grpSpPr>
          <a:xfrm>
            <a:off x="758291" y="5424280"/>
            <a:ext cx="11745928" cy="1219200"/>
            <a:chOff x="0" y="1433297"/>
            <a:chExt cx="15661237" cy="1625600"/>
          </a:xfrm>
        </p:grpSpPr>
        <p:sp>
          <p:nvSpPr>
            <p:cNvPr id="11" name="TextBox 11"/>
            <p:cNvSpPr txBox="1"/>
            <p:nvPr/>
          </p:nvSpPr>
          <p:spPr>
            <a:xfrm>
              <a:off x="309745" y="1433297"/>
              <a:ext cx="15351492" cy="1625600"/>
            </a:xfrm>
            <a:prstGeom prst="rect">
              <a:avLst/>
            </a:prstGeom>
          </p:spPr>
          <p:txBody>
            <a:bodyPr lIns="0" tIns="0" rIns="0" bIns="0" rtlCol="0" anchor="t">
              <a:spAutoFit/>
            </a:bodyPr>
            <a:lstStyle/>
            <a:p>
              <a:pPr>
                <a:lnSpc>
                  <a:spcPts val="9600"/>
                </a:lnSpc>
              </a:pPr>
              <a:r>
                <a:rPr lang="en-US" sz="8000" dirty="0">
                  <a:solidFill>
                    <a:srgbClr val="393838"/>
                  </a:solidFill>
                  <a:latin typeface="Garet Bold"/>
                </a:rPr>
                <a:t>File Tracking System</a:t>
              </a:r>
            </a:p>
          </p:txBody>
        </p:sp>
        <p:sp>
          <p:nvSpPr>
            <p:cNvPr id="12" name="TextBox 12"/>
            <p:cNvSpPr txBox="1"/>
            <p:nvPr/>
          </p:nvSpPr>
          <p:spPr>
            <a:xfrm>
              <a:off x="0" y="1933699"/>
              <a:ext cx="15351492" cy="666750"/>
            </a:xfrm>
            <a:prstGeom prst="rect">
              <a:avLst/>
            </a:prstGeom>
          </p:spPr>
          <p:txBody>
            <a:bodyPr lIns="0" tIns="0" rIns="0" bIns="0" rtlCol="0" anchor="t">
              <a:spAutoFit/>
            </a:bodyPr>
            <a:lstStyle/>
            <a:p>
              <a:pPr marL="0" lvl="0" indent="0" algn="l">
                <a:lnSpc>
                  <a:spcPts val="4200"/>
                </a:lnSpc>
                <a:spcBef>
                  <a:spcPct val="0"/>
                </a:spcBef>
              </a:pPr>
              <a:endParaRPr/>
            </a:p>
          </p:txBody>
        </p:sp>
      </p:grpSp>
      <p:sp>
        <p:nvSpPr>
          <p:cNvPr id="13" name="TextBox 13"/>
          <p:cNvSpPr txBox="1"/>
          <p:nvPr/>
        </p:nvSpPr>
        <p:spPr>
          <a:xfrm>
            <a:off x="1066800" y="6477000"/>
            <a:ext cx="11513619" cy="2181225"/>
          </a:xfrm>
          <a:prstGeom prst="rect">
            <a:avLst/>
          </a:prstGeom>
        </p:spPr>
        <p:txBody>
          <a:bodyPr lIns="0" tIns="0" rIns="0" bIns="0" rtlCol="0" anchor="t">
            <a:spAutoFit/>
          </a:bodyPr>
          <a:lstStyle/>
          <a:p>
            <a:pPr>
              <a:lnSpc>
                <a:spcPts val="8640"/>
              </a:lnSpc>
            </a:pPr>
            <a:r>
              <a:rPr lang="en-US" sz="4400" dirty="0">
                <a:solidFill>
                  <a:srgbClr val="393838"/>
                </a:solidFill>
                <a:latin typeface="Garet"/>
              </a:rPr>
              <a:t>PROBLEM ID: PID436 </a:t>
            </a:r>
          </a:p>
          <a:p>
            <a:pPr>
              <a:lnSpc>
                <a:spcPts val="8640"/>
              </a:lnSpc>
            </a:pPr>
            <a:endParaRPr lang="en-US" sz="4400" dirty="0">
              <a:solidFill>
                <a:srgbClr val="393838"/>
              </a:solidFill>
              <a:latin typeface="Garet"/>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697459" y="1112268"/>
            <a:ext cx="14893082" cy="8062464"/>
          </a:xfrm>
          <a:prstGeom prst="rect">
            <a:avLst/>
          </a:prstGeom>
        </p:spPr>
        <p:txBody>
          <a:bodyPr wrap="square" lIns="0" tIns="0" rIns="0" bIns="0" rtlCol="0" anchor="t">
            <a:spAutoFit/>
          </a:bodyPr>
          <a:lstStyle/>
          <a:p>
            <a:pPr algn="ctr">
              <a:lnSpc>
                <a:spcPts val="7020"/>
              </a:lnSpc>
              <a:spcBef>
                <a:spcPct val="0"/>
              </a:spcBef>
            </a:pPr>
            <a:r>
              <a:rPr lang="en-US" sz="5400" dirty="0">
                <a:solidFill>
                  <a:srgbClr val="000000"/>
                </a:solidFill>
                <a:latin typeface="Garet"/>
              </a:rPr>
              <a:t>Submitted by:</a:t>
            </a:r>
          </a:p>
          <a:p>
            <a:pPr algn="ctr">
              <a:lnSpc>
                <a:spcPts val="7020"/>
              </a:lnSpc>
              <a:spcBef>
                <a:spcPct val="0"/>
              </a:spcBef>
            </a:pPr>
            <a:endParaRPr lang="en-US" sz="5400" dirty="0">
              <a:solidFill>
                <a:srgbClr val="000000"/>
              </a:solidFill>
              <a:latin typeface="Garet"/>
            </a:endParaRPr>
          </a:p>
          <a:p>
            <a:pPr marL="914400" indent="-914400">
              <a:lnSpc>
                <a:spcPts val="7020"/>
              </a:lnSpc>
              <a:spcBef>
                <a:spcPct val="0"/>
              </a:spcBef>
              <a:buFont typeface="+mj-lt"/>
              <a:buAutoNum type="arabicPeriod"/>
            </a:pPr>
            <a:r>
              <a:rPr lang="en-US" sz="4000" dirty="0">
                <a:solidFill>
                  <a:srgbClr val="000000"/>
                </a:solidFill>
                <a:latin typeface="Garet"/>
              </a:rPr>
              <a:t>Gaurav </a:t>
            </a:r>
            <a:r>
              <a:rPr lang="en-US" sz="4000" dirty="0" err="1">
                <a:solidFill>
                  <a:srgbClr val="000000"/>
                </a:solidFill>
                <a:latin typeface="Garet"/>
              </a:rPr>
              <a:t>Jethva</a:t>
            </a:r>
            <a:r>
              <a:rPr lang="en-US" sz="4000" dirty="0">
                <a:solidFill>
                  <a:srgbClr val="000000"/>
                </a:solidFill>
                <a:latin typeface="Garet"/>
              </a:rPr>
              <a:t>(201260116506)</a:t>
            </a:r>
          </a:p>
          <a:p>
            <a:pPr marL="914400" indent="-914400">
              <a:lnSpc>
                <a:spcPts val="7020"/>
              </a:lnSpc>
              <a:spcBef>
                <a:spcPct val="0"/>
              </a:spcBef>
              <a:buFont typeface="+mj-lt"/>
              <a:buAutoNum type="arabicPeriod"/>
            </a:pPr>
            <a:r>
              <a:rPr lang="en-US" sz="4000" dirty="0">
                <a:solidFill>
                  <a:srgbClr val="000000"/>
                </a:solidFill>
                <a:latin typeface="Garet"/>
              </a:rPr>
              <a:t>Shivkumar Patel  (201260116513)</a:t>
            </a:r>
          </a:p>
          <a:p>
            <a:pPr marL="914400" indent="-914400">
              <a:lnSpc>
                <a:spcPts val="7020"/>
              </a:lnSpc>
              <a:spcBef>
                <a:spcPct val="0"/>
              </a:spcBef>
              <a:buFont typeface="+mj-lt"/>
              <a:buAutoNum type="arabicPeriod"/>
            </a:pPr>
            <a:r>
              <a:rPr lang="en-US" sz="4000" dirty="0" err="1">
                <a:solidFill>
                  <a:srgbClr val="000000"/>
                </a:solidFill>
                <a:latin typeface="Garet"/>
              </a:rPr>
              <a:t>Javlan</a:t>
            </a:r>
            <a:r>
              <a:rPr lang="en-US" sz="4000" dirty="0">
                <a:solidFill>
                  <a:srgbClr val="000000"/>
                </a:solidFill>
                <a:latin typeface="Garet"/>
              </a:rPr>
              <a:t> Patel (201260116512)</a:t>
            </a:r>
          </a:p>
          <a:p>
            <a:pPr marL="914400" indent="-914400">
              <a:lnSpc>
                <a:spcPts val="7020"/>
              </a:lnSpc>
              <a:spcBef>
                <a:spcPct val="0"/>
              </a:spcBef>
              <a:buFont typeface="+mj-lt"/>
              <a:buAutoNum type="arabicPeriod"/>
            </a:pPr>
            <a:r>
              <a:rPr lang="en-US" sz="4000" dirty="0" err="1">
                <a:solidFill>
                  <a:srgbClr val="000000"/>
                </a:solidFill>
                <a:latin typeface="Garet"/>
              </a:rPr>
              <a:t>Heet</a:t>
            </a:r>
            <a:r>
              <a:rPr lang="en-US" sz="4000" dirty="0">
                <a:solidFill>
                  <a:srgbClr val="000000"/>
                </a:solidFill>
                <a:latin typeface="Garet"/>
              </a:rPr>
              <a:t> Patel (201260116515)</a:t>
            </a:r>
          </a:p>
          <a:p>
            <a:pPr marL="914400" indent="-914400">
              <a:lnSpc>
                <a:spcPts val="7020"/>
              </a:lnSpc>
              <a:spcBef>
                <a:spcPct val="0"/>
              </a:spcBef>
              <a:buFont typeface="+mj-lt"/>
              <a:buAutoNum type="arabicPeriod"/>
            </a:pPr>
            <a:r>
              <a:rPr lang="en-US" sz="4000" dirty="0" err="1">
                <a:solidFill>
                  <a:srgbClr val="000000"/>
                </a:solidFill>
                <a:latin typeface="Garet"/>
              </a:rPr>
              <a:t>Khyati</a:t>
            </a:r>
            <a:r>
              <a:rPr lang="en-US" sz="4000" dirty="0">
                <a:solidFill>
                  <a:srgbClr val="000000"/>
                </a:solidFill>
                <a:latin typeface="Garet"/>
              </a:rPr>
              <a:t> Patel (201260116511)</a:t>
            </a:r>
          </a:p>
          <a:p>
            <a:pPr marL="914400" indent="-914400">
              <a:lnSpc>
                <a:spcPts val="7020"/>
              </a:lnSpc>
              <a:spcBef>
                <a:spcPct val="0"/>
              </a:spcBef>
              <a:buFont typeface="+mj-lt"/>
              <a:buAutoNum type="arabicPeriod"/>
            </a:pPr>
            <a:r>
              <a:rPr lang="en-US" sz="4000" dirty="0" err="1">
                <a:solidFill>
                  <a:srgbClr val="000000"/>
                </a:solidFill>
                <a:latin typeface="Garet"/>
              </a:rPr>
              <a:t>Urvi</a:t>
            </a:r>
            <a:r>
              <a:rPr lang="en-US" sz="4000" dirty="0">
                <a:solidFill>
                  <a:srgbClr val="000000"/>
                </a:solidFill>
                <a:latin typeface="Garet"/>
              </a:rPr>
              <a:t> Patel (201260116514)</a:t>
            </a:r>
          </a:p>
          <a:p>
            <a:pPr algn="ctr">
              <a:lnSpc>
                <a:spcPts val="7020"/>
              </a:lnSpc>
              <a:spcBef>
                <a:spcPct val="0"/>
              </a:spcBef>
            </a:pPr>
            <a:r>
              <a:rPr lang="en-US" sz="5400" dirty="0">
                <a:solidFill>
                  <a:srgbClr val="000000"/>
                </a:solidFill>
                <a:latin typeface="Garet"/>
              </a:rPr>
              <a:t> </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4D9483"/>
        </a:solidFill>
        <a:effectLst/>
      </p:bgPr>
    </p:bg>
    <p:spTree>
      <p:nvGrpSpPr>
        <p:cNvPr id="1" name=""/>
        <p:cNvGrpSpPr/>
        <p:nvPr/>
      </p:nvGrpSpPr>
      <p:grpSpPr>
        <a:xfrm>
          <a:off x="0" y="0"/>
          <a:ext cx="0" cy="0"/>
          <a:chOff x="0" y="0"/>
          <a:chExt cx="0" cy="0"/>
        </a:xfrm>
      </p:grpSpPr>
      <p:sp>
        <p:nvSpPr>
          <p:cNvPr id="2" name="TextBox 2"/>
          <p:cNvSpPr txBox="1"/>
          <p:nvPr/>
        </p:nvSpPr>
        <p:spPr>
          <a:xfrm>
            <a:off x="457200" y="952500"/>
            <a:ext cx="17515132" cy="1209289"/>
          </a:xfrm>
          <a:prstGeom prst="rect">
            <a:avLst/>
          </a:prstGeom>
        </p:spPr>
        <p:txBody>
          <a:bodyPr lIns="0" tIns="0" rIns="0" bIns="0" rtlCol="0" anchor="t">
            <a:spAutoFit/>
          </a:bodyPr>
          <a:lstStyle/>
          <a:p>
            <a:pPr algn="ctr">
              <a:lnSpc>
                <a:spcPts val="9789"/>
              </a:lnSpc>
            </a:pPr>
            <a:r>
              <a:rPr lang="en-US" sz="7530">
                <a:solidFill>
                  <a:srgbClr val="393838"/>
                </a:solidFill>
                <a:latin typeface="Garet"/>
              </a:rPr>
              <a:t>Abstract</a:t>
            </a:r>
          </a:p>
        </p:txBody>
      </p:sp>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2812278" y="6408113"/>
            <a:ext cx="3781553" cy="1890776"/>
          </a:xfrm>
          <a:prstGeom prst="rect">
            <a:avLst/>
          </a:prstGeom>
        </p:spPr>
      </p:pic>
      <p:pic>
        <p:nvPicPr>
          <p:cNvPr id="4" name="Picture 4"/>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flipV="1">
            <a:off x="15648443" y="5462724"/>
            <a:ext cx="1890776" cy="1890776"/>
          </a:xfrm>
          <a:prstGeom prst="rect">
            <a:avLst/>
          </a:prstGeom>
        </p:spPr>
      </p:pic>
      <p:grpSp>
        <p:nvGrpSpPr>
          <p:cNvPr id="5" name="Group 5"/>
          <p:cNvGrpSpPr/>
          <p:nvPr/>
        </p:nvGrpSpPr>
        <p:grpSpPr>
          <a:xfrm>
            <a:off x="15648443" y="7353501"/>
            <a:ext cx="1890776" cy="1890776"/>
            <a:chOff x="0" y="0"/>
            <a:chExt cx="6350000" cy="6350000"/>
          </a:xfrm>
        </p:grpSpPr>
        <p:sp>
          <p:nvSpPr>
            <p:cNvPr id="6" name="Freeform 6"/>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4D9483"/>
            </a:solidFill>
          </p:spPr>
        </p:sp>
      </p:grpSp>
      <p:sp>
        <p:nvSpPr>
          <p:cNvPr id="7" name="TextBox 7"/>
          <p:cNvSpPr txBox="1"/>
          <p:nvPr/>
        </p:nvSpPr>
        <p:spPr>
          <a:xfrm>
            <a:off x="-155833" y="2496230"/>
            <a:ext cx="13874520" cy="6991273"/>
          </a:xfrm>
          <a:prstGeom prst="rect">
            <a:avLst/>
          </a:prstGeom>
        </p:spPr>
        <p:txBody>
          <a:bodyPr lIns="0" tIns="0" rIns="0" bIns="0" rtlCol="0" anchor="t">
            <a:spAutoFit/>
          </a:bodyPr>
          <a:lstStyle/>
          <a:p>
            <a:pPr marL="641809" lvl="1" indent="-320905">
              <a:lnSpc>
                <a:spcPts val="3864"/>
              </a:lnSpc>
              <a:buFont typeface="Arial"/>
              <a:buChar char="•"/>
            </a:pPr>
            <a:r>
              <a:rPr lang="en-US" sz="2972" dirty="0">
                <a:solidFill>
                  <a:srgbClr val="393838"/>
                </a:solidFill>
                <a:latin typeface="Garet"/>
              </a:rPr>
              <a:t>For solution we use certain web technology to provide user friendly web application. In which the status of file document, location  (tracing ) and some other things show to the user’s dashboard.</a:t>
            </a:r>
          </a:p>
          <a:p>
            <a:pPr marL="641809" lvl="1" indent="-320905">
              <a:lnSpc>
                <a:spcPts val="3864"/>
              </a:lnSpc>
              <a:buFont typeface="Arial"/>
              <a:buChar char="•"/>
            </a:pPr>
            <a:r>
              <a:rPr lang="en-US" sz="2972" dirty="0">
                <a:solidFill>
                  <a:srgbClr val="393838"/>
                </a:solidFill>
                <a:latin typeface="Garet"/>
              </a:rPr>
              <a:t>Authentication of user (Client) is done by the Aadhaar Card number. This Web application contain user friendly environment similar to current mail system.</a:t>
            </a:r>
          </a:p>
          <a:p>
            <a:pPr marL="641809" lvl="1" indent="-320905">
              <a:lnSpc>
                <a:spcPts val="3864"/>
              </a:lnSpc>
              <a:buFont typeface="Arial"/>
              <a:buChar char="•"/>
            </a:pPr>
            <a:r>
              <a:rPr lang="en-US" sz="2972" dirty="0">
                <a:solidFill>
                  <a:srgbClr val="393838"/>
                </a:solidFill>
                <a:latin typeface="Garet"/>
              </a:rPr>
              <a:t>User documents are manipulated like forwarding, rejection/approval of document/files in electronic format (Electronic Format means text-based or image-based content in a form that is produced on). To provide security for user documents are done by using certain algorithms like hashing and so on. It is manipulate under Centralized server with sufficient backbone connectivity, storage space.</a:t>
            </a:r>
          </a:p>
          <a:p>
            <a:pPr>
              <a:lnSpc>
                <a:spcPts val="3864"/>
              </a:lnSpc>
              <a:spcBef>
                <a:spcPct val="0"/>
              </a:spcBef>
            </a:pPr>
            <a:endParaRPr lang="en-US" sz="2972" dirty="0">
              <a:solidFill>
                <a:srgbClr val="393838"/>
              </a:solidFill>
              <a:latin typeface="Garet"/>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4D9483"/>
        </a:solidFill>
        <a:effectLst/>
      </p:bgPr>
    </p:bg>
    <p:spTree>
      <p:nvGrpSpPr>
        <p:cNvPr id="1" name=""/>
        <p:cNvGrpSpPr/>
        <p:nvPr/>
      </p:nvGrpSpPr>
      <p:grpSpPr>
        <a:xfrm>
          <a:off x="0" y="0"/>
          <a:ext cx="0" cy="0"/>
          <a:chOff x="0" y="0"/>
          <a:chExt cx="0" cy="0"/>
        </a:xfrm>
      </p:grpSpPr>
      <p:sp>
        <p:nvSpPr>
          <p:cNvPr id="2" name="TextBox 2"/>
          <p:cNvSpPr txBox="1"/>
          <p:nvPr/>
        </p:nvSpPr>
        <p:spPr>
          <a:xfrm>
            <a:off x="457200" y="952500"/>
            <a:ext cx="17515132" cy="1232260"/>
          </a:xfrm>
          <a:prstGeom prst="rect">
            <a:avLst/>
          </a:prstGeom>
        </p:spPr>
        <p:txBody>
          <a:bodyPr lIns="0" tIns="0" rIns="0" bIns="0" rtlCol="0" anchor="t">
            <a:spAutoFit/>
          </a:bodyPr>
          <a:lstStyle/>
          <a:p>
            <a:pPr algn="ctr">
              <a:lnSpc>
                <a:spcPts val="9789"/>
              </a:lnSpc>
            </a:pPr>
            <a:r>
              <a:rPr lang="en-US" sz="7530" dirty="0">
                <a:solidFill>
                  <a:srgbClr val="393838"/>
                </a:solidFill>
                <a:latin typeface="Garet"/>
              </a:rPr>
              <a:t>Domain Description</a:t>
            </a:r>
          </a:p>
        </p:txBody>
      </p:sp>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2812278" y="6408113"/>
            <a:ext cx="3781553" cy="1890776"/>
          </a:xfrm>
          <a:prstGeom prst="rect">
            <a:avLst/>
          </a:prstGeom>
        </p:spPr>
      </p:pic>
      <p:pic>
        <p:nvPicPr>
          <p:cNvPr id="4" name="Picture 4"/>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flipV="1">
            <a:off x="15648443" y="5462724"/>
            <a:ext cx="1890776" cy="1890776"/>
          </a:xfrm>
          <a:prstGeom prst="rect">
            <a:avLst/>
          </a:prstGeom>
        </p:spPr>
      </p:pic>
      <p:grpSp>
        <p:nvGrpSpPr>
          <p:cNvPr id="5" name="Group 5"/>
          <p:cNvGrpSpPr/>
          <p:nvPr/>
        </p:nvGrpSpPr>
        <p:grpSpPr>
          <a:xfrm>
            <a:off x="15648443" y="7353501"/>
            <a:ext cx="1890776" cy="1890776"/>
            <a:chOff x="0" y="0"/>
            <a:chExt cx="6350000" cy="6350000"/>
          </a:xfrm>
        </p:grpSpPr>
        <p:sp>
          <p:nvSpPr>
            <p:cNvPr id="6" name="Freeform 6"/>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4D9483"/>
            </a:solidFill>
          </p:spPr>
        </p:sp>
      </p:grpSp>
      <p:sp>
        <p:nvSpPr>
          <p:cNvPr id="7" name="TextBox 7"/>
          <p:cNvSpPr txBox="1"/>
          <p:nvPr/>
        </p:nvSpPr>
        <p:spPr>
          <a:xfrm>
            <a:off x="-155833" y="2496230"/>
            <a:ext cx="13874520" cy="6490238"/>
          </a:xfrm>
          <a:prstGeom prst="rect">
            <a:avLst/>
          </a:prstGeom>
        </p:spPr>
        <p:txBody>
          <a:bodyPr lIns="0" tIns="0" rIns="0" bIns="0" rtlCol="0" anchor="t">
            <a:spAutoFit/>
          </a:bodyPr>
          <a:lstStyle/>
          <a:p>
            <a:pPr marL="641809" lvl="1" indent="-320905" algn="just">
              <a:lnSpc>
                <a:spcPts val="3864"/>
              </a:lnSpc>
              <a:buFont typeface="Arial"/>
              <a:buChar char="•"/>
            </a:pPr>
            <a:r>
              <a:rPr lang="en-US" sz="2950" b="1" i="0" dirty="0">
                <a:solidFill>
                  <a:srgbClr val="333333"/>
                </a:solidFill>
                <a:effectLst/>
                <a:latin typeface="Garet" panose="020B0604020202020204" charset="0"/>
              </a:rPr>
              <a:t>File tracking system </a:t>
            </a:r>
            <a:r>
              <a:rPr lang="en-US" sz="2950" i="0" dirty="0">
                <a:solidFill>
                  <a:srgbClr val="333333"/>
                </a:solidFill>
                <a:effectLst/>
                <a:latin typeface="Garet" panose="020B0604020202020204" charset="0"/>
              </a:rPr>
              <a:t>project</a:t>
            </a:r>
            <a:r>
              <a:rPr lang="en-US" sz="2950" b="0" i="0" dirty="0">
                <a:solidFill>
                  <a:srgbClr val="333333"/>
                </a:solidFill>
                <a:effectLst/>
                <a:latin typeface="Garet" panose="020B0604020202020204" charset="0"/>
              </a:rPr>
              <a:t> is implemented in php platform using MySQL as back-end database. Main idea of this project is to develop a software application which can handle file sharing in a organization for providing best service for users and completing work in less time. This application is implemented in three modules, admin module, department module, client module. In existing system in every government office manual work is preferred which is a time taking process and cannot provide best service for users in less time and in manual work there is no preference time of completion of work which is irritating for people. In order to solve this problem we implement a web application through which application process is done through online and status of application can be known from time to time.</a:t>
            </a:r>
            <a:endParaRPr lang="en-US" sz="2950" dirty="0">
              <a:solidFill>
                <a:srgbClr val="393838"/>
              </a:solidFill>
              <a:latin typeface="Garet" panose="020B0604020202020204" charset="0"/>
            </a:endParaRPr>
          </a:p>
        </p:txBody>
      </p:sp>
    </p:spTree>
    <p:extLst>
      <p:ext uri="{BB962C8B-B14F-4D97-AF65-F5344CB8AC3E}">
        <p14:creationId xmlns:p14="http://schemas.microsoft.com/office/powerpoint/2010/main" val="36368853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790" r="8254" b="6235"/>
          <a:stretch>
            <a:fillRect/>
          </a:stretch>
        </p:blipFill>
        <p:spPr>
          <a:xfrm>
            <a:off x="3952608" y="266155"/>
            <a:ext cx="11782246" cy="9713868"/>
          </a:xfrm>
          <a:prstGeom prst="rect">
            <a:avLst/>
          </a:prstGeom>
        </p:spPr>
      </p:pic>
      <p:sp>
        <p:nvSpPr>
          <p:cNvPr id="3" name="TextBox 3"/>
          <p:cNvSpPr txBox="1"/>
          <p:nvPr/>
        </p:nvSpPr>
        <p:spPr>
          <a:xfrm>
            <a:off x="320309" y="469265"/>
            <a:ext cx="3632299" cy="785496"/>
          </a:xfrm>
          <a:prstGeom prst="rect">
            <a:avLst/>
          </a:prstGeom>
        </p:spPr>
        <p:txBody>
          <a:bodyPr lIns="0" tIns="0" rIns="0" bIns="0" rtlCol="0" anchor="t">
            <a:spAutoFit/>
          </a:bodyPr>
          <a:lstStyle/>
          <a:p>
            <a:pPr algn="ctr">
              <a:lnSpc>
                <a:spcPts val="6369"/>
              </a:lnSpc>
              <a:spcBef>
                <a:spcPct val="0"/>
              </a:spcBef>
            </a:pPr>
            <a:r>
              <a:rPr lang="en-US" sz="4899">
                <a:solidFill>
                  <a:srgbClr val="000000"/>
                </a:solidFill>
                <a:latin typeface="Garet Book"/>
              </a:rPr>
              <a:t>Flow Chart:</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775" r="16748"/>
          <a:stretch>
            <a:fillRect/>
          </a:stretch>
        </p:blipFill>
        <p:spPr>
          <a:xfrm>
            <a:off x="2126854" y="1088609"/>
            <a:ext cx="11757265" cy="8633356"/>
          </a:xfrm>
          <a:prstGeom prst="rect">
            <a:avLst/>
          </a:prstGeom>
        </p:spPr>
      </p:pic>
      <p:sp>
        <p:nvSpPr>
          <p:cNvPr id="3" name="TextBox 3"/>
          <p:cNvSpPr txBox="1"/>
          <p:nvPr/>
        </p:nvSpPr>
        <p:spPr>
          <a:xfrm>
            <a:off x="540532" y="161571"/>
            <a:ext cx="4823585" cy="927038"/>
          </a:xfrm>
          <a:prstGeom prst="rect">
            <a:avLst/>
          </a:prstGeom>
        </p:spPr>
        <p:txBody>
          <a:bodyPr lIns="0" tIns="0" rIns="0" bIns="0" rtlCol="0" anchor="t">
            <a:spAutoFit/>
          </a:bodyPr>
          <a:lstStyle/>
          <a:p>
            <a:pPr algn="ctr">
              <a:lnSpc>
                <a:spcPts val="7481"/>
              </a:lnSpc>
              <a:spcBef>
                <a:spcPct val="0"/>
              </a:spcBef>
            </a:pPr>
            <a:r>
              <a:rPr lang="en-US" sz="5754">
                <a:solidFill>
                  <a:srgbClr val="000000"/>
                </a:solidFill>
                <a:latin typeface="Garet"/>
              </a:rPr>
              <a:t>Use Case:</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19308" r="19308"/>
          <a:stretch>
            <a:fillRect/>
          </a:stretch>
        </p:blipFill>
        <p:spPr>
          <a:xfrm>
            <a:off x="495443" y="2467460"/>
            <a:ext cx="7821964" cy="6790840"/>
          </a:xfrm>
          <a:prstGeom prst="rect">
            <a:avLst/>
          </a:prstGeom>
        </p:spPr>
      </p:pic>
      <p:pic>
        <p:nvPicPr>
          <p:cNvPr id="3" name="Picture 3"/>
          <p:cNvPicPr>
            <a:picLocks noChangeAspect="1"/>
          </p:cNvPicPr>
          <p:nvPr/>
        </p:nvPicPr>
        <p:blipFill>
          <a:blip r:embed="rId3"/>
          <a:srcRect l="26165" r="26165"/>
          <a:stretch>
            <a:fillRect/>
          </a:stretch>
        </p:blipFill>
        <p:spPr>
          <a:xfrm>
            <a:off x="9590205" y="2467460"/>
            <a:ext cx="6074343" cy="6790840"/>
          </a:xfrm>
          <a:prstGeom prst="rect">
            <a:avLst/>
          </a:prstGeom>
        </p:spPr>
      </p:pic>
      <p:sp>
        <p:nvSpPr>
          <p:cNvPr id="4" name="TextBox 4"/>
          <p:cNvSpPr txBox="1"/>
          <p:nvPr/>
        </p:nvSpPr>
        <p:spPr>
          <a:xfrm>
            <a:off x="495443" y="523875"/>
            <a:ext cx="5033609" cy="944246"/>
          </a:xfrm>
          <a:prstGeom prst="rect">
            <a:avLst/>
          </a:prstGeom>
        </p:spPr>
        <p:txBody>
          <a:bodyPr lIns="0" tIns="0" rIns="0" bIns="0" rtlCol="0" anchor="t">
            <a:spAutoFit/>
          </a:bodyPr>
          <a:lstStyle/>
          <a:p>
            <a:pPr algn="ctr">
              <a:lnSpc>
                <a:spcPts val="7669"/>
              </a:lnSpc>
              <a:spcBef>
                <a:spcPct val="0"/>
              </a:spcBef>
            </a:pPr>
            <a:r>
              <a:rPr lang="en-US" sz="5899">
                <a:solidFill>
                  <a:srgbClr val="000000"/>
                </a:solidFill>
                <a:latin typeface="Garet Book"/>
              </a:rPr>
              <a:t>Prototype:</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2289811" y="1490788"/>
            <a:ext cx="13708378" cy="7305423"/>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83</TotalTime>
  <Words>415</Words>
  <Application>Microsoft Macintosh PowerPoint</Application>
  <PresentationFormat>Custom</PresentationFormat>
  <Paragraphs>41</Paragraphs>
  <Slides>16</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Garet</vt:lpstr>
      <vt:lpstr>Arial</vt:lpstr>
      <vt:lpstr>Garet Bold</vt:lpstr>
      <vt:lpstr>Garet Book</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Yellow Green and Blue Geometric Modern Mental Health Workshop Webinar Keynote Presentation</dc:title>
  <cp:lastModifiedBy>Microsoft Office User</cp:lastModifiedBy>
  <cp:revision>9</cp:revision>
  <dcterms:created xsi:type="dcterms:W3CDTF">2006-08-16T00:00:00Z</dcterms:created>
  <dcterms:modified xsi:type="dcterms:W3CDTF">2023-02-11T08:56:26Z</dcterms:modified>
  <dc:identifier>DAFOVvwXs7M</dc:identifier>
</cp:coreProperties>
</file>